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4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8" r:id="rId3"/>
  </p:sldMasterIdLst>
  <p:notesMasterIdLst>
    <p:notesMasterId r:id="rId20"/>
  </p:notesMasterIdLst>
  <p:sldIdLst>
    <p:sldId id="258" r:id="rId4"/>
    <p:sldId id="532" r:id="rId5"/>
    <p:sldId id="298" r:id="rId6"/>
    <p:sldId id="514" r:id="rId7"/>
    <p:sldId id="534" r:id="rId8"/>
    <p:sldId id="511" r:id="rId9"/>
    <p:sldId id="537" r:id="rId10"/>
    <p:sldId id="536" r:id="rId11"/>
    <p:sldId id="539" r:id="rId12"/>
    <p:sldId id="531" r:id="rId13"/>
    <p:sldId id="522" r:id="rId14"/>
    <p:sldId id="513" r:id="rId15"/>
    <p:sldId id="535" r:id="rId16"/>
    <p:sldId id="538" r:id="rId17"/>
    <p:sldId id="476" r:id="rId18"/>
    <p:sldId id="257" r:id="rId19"/>
  </p:sldIdLst>
  <p:sldSz cx="9144000" cy="6400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dra Storm" initials="SS" lastIdx="1" clrIdx="0">
    <p:extLst>
      <p:ext uri="{19B8F6BF-5375-455C-9EA6-DF929625EA0E}">
        <p15:presenceInfo xmlns:p15="http://schemas.microsoft.com/office/powerpoint/2012/main" userId="cc221d6b59770b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5964" autoAdjust="0"/>
  </p:normalViewPr>
  <p:slideViewPr>
    <p:cSldViewPr snapToGrid="0" snapToObjects="1">
      <p:cViewPr varScale="1">
        <p:scale>
          <a:sx n="106" d="100"/>
          <a:sy n="106" d="100"/>
        </p:scale>
        <p:origin x="666" y="102"/>
      </p:cViewPr>
      <p:guideLst>
        <p:guide orient="horz" pos="20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2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096CC-C92B-4192-9656-AB6B17B1EC1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1143000"/>
            <a:ext cx="4410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E571A-675B-454B-B1F8-14FE29190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2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E571A-675B-454B-B1F8-14FE291906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E571A-675B-454B-B1F8-14FE291906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E571A-675B-454B-B1F8-14FE291906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2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E571A-675B-454B-B1F8-14FE291906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5974080"/>
            <a:ext cx="9141619" cy="42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5912028"/>
            <a:ext cx="9141619" cy="59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08355"/>
            <a:ext cx="7543800" cy="332841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466" spc="-4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158580"/>
            <a:ext cx="7543800" cy="10668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40" cap="all" spc="187" baseline="0">
                <a:solidFill>
                  <a:schemeClr val="tx2"/>
                </a:solidFill>
                <a:latin typeface="+mj-lt"/>
              </a:defRPr>
            </a:lvl1pPr>
            <a:lvl2pPr marL="426705" indent="0" algn="ctr">
              <a:buNone/>
              <a:defRPr sz="2240"/>
            </a:lvl2pPr>
            <a:lvl3pPr marL="853410" indent="0" algn="ctr">
              <a:buNone/>
              <a:defRPr sz="2240"/>
            </a:lvl3pPr>
            <a:lvl4pPr marL="1280114" indent="0" algn="ctr">
              <a:buNone/>
              <a:defRPr sz="1867"/>
            </a:lvl4pPr>
            <a:lvl5pPr marL="1706819" indent="0" algn="ctr">
              <a:buNone/>
              <a:defRPr sz="1867"/>
            </a:lvl5pPr>
            <a:lvl6pPr marL="2133524" indent="0" algn="ctr">
              <a:buNone/>
              <a:defRPr sz="1867"/>
            </a:lvl6pPr>
            <a:lvl7pPr marL="2560229" indent="0" algn="ctr">
              <a:buNone/>
              <a:defRPr sz="1867"/>
            </a:lvl7pPr>
            <a:lvl8pPr marL="2986933" indent="0" algn="ctr">
              <a:buNone/>
              <a:defRPr sz="1867"/>
            </a:lvl8pPr>
            <a:lvl9pPr marL="3413638" indent="0" algn="ctr"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298C-1AD2-7344-908F-0E53381BF94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5505-FFD9-6B41-9649-BD471F5FDA5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05384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5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2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5974080"/>
            <a:ext cx="9141619" cy="42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5912028"/>
            <a:ext cx="9141619" cy="59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87128"/>
            <a:ext cx="1971675" cy="53735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87127"/>
            <a:ext cx="5800725" cy="537359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94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4330" y="-8193"/>
            <a:ext cx="3157537" cy="21404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05790" y="2140404"/>
            <a:ext cx="3157537" cy="21552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834330" y="4308600"/>
            <a:ext cx="3157537" cy="21137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7538" y="2451"/>
            <a:ext cx="2835777" cy="6416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2830284" y="2451"/>
            <a:ext cx="0" cy="6430454"/>
          </a:xfrm>
          <a:prstGeom prst="line">
            <a:avLst/>
          </a:prstGeom>
          <a:ln w="6350">
            <a:solidFill>
              <a:srgbClr val="C6C9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891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1001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27295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3590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97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0072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0073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247572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247573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114143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14144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9144000" cy="77104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0" y="6022975"/>
            <a:ext cx="9144000" cy="39052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8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01639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40997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497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4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9067" y="1315311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25923" y="1315311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75000" y="3247456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6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0925" y="1904933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44065" y="1904933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56858" y="3837078"/>
            <a:ext cx="2878136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92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98988" y="1896973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44394" y="1896973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76212" y="3846731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421618" y="3846731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5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879475"/>
            <a:ext cx="9143999" cy="36464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5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46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284480"/>
            <a:ext cx="8839200" cy="640080"/>
          </a:xfrm>
        </p:spPr>
        <p:txBody>
          <a:bodyPr>
            <a:normAutofit/>
          </a:bodyPr>
          <a:lstStyle/>
          <a:p>
            <a:r>
              <a:rPr lang="en-US" sz="2053" dirty="0">
                <a:latin typeface="Arial" pitchFamily="34" charset="0"/>
                <a:cs typeface="Arial" pitchFamily="34" charset="0"/>
              </a:rPr>
              <a:t>VISION SUMMARY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457200" y="1180888"/>
            <a:ext cx="8229600" cy="4366472"/>
          </a:xfrm>
        </p:spPr>
        <p:txBody>
          <a:bodyPr>
            <a:normAutofit/>
          </a:bodyPr>
          <a:lstStyle/>
          <a:p>
            <a:r>
              <a:rPr lang="en-US" sz="1493" dirty="0">
                <a:latin typeface="Arial" pitchFamily="34" charset="0"/>
                <a:cs typeface="Arial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24054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397"/>
            <a:ext cx="7772400" cy="13720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27120"/>
            <a:ext cx="6400800" cy="1635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932594"/>
            <a:ext cx="2133600" cy="340783"/>
          </a:xfrm>
          <a:prstGeom prst="rect">
            <a:avLst/>
          </a:prstGeom>
        </p:spPr>
        <p:txBody>
          <a:bodyPr/>
          <a:lstStyle/>
          <a:p>
            <a:fld id="{B68A298C-1AD2-7344-908F-0E53381BF94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2594"/>
            <a:ext cx="2895600" cy="340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32594"/>
            <a:ext cx="2133600" cy="340783"/>
          </a:xfrm>
          <a:prstGeom prst="rect">
            <a:avLst/>
          </a:prstGeom>
        </p:spPr>
        <p:txBody>
          <a:bodyPr/>
          <a:lstStyle/>
          <a:p>
            <a:fld id="{A7435505-FFD9-6B41-9649-BD471F5F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3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4330" y="-8193"/>
            <a:ext cx="3157537" cy="21404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05790" y="2140404"/>
            <a:ext cx="3157537" cy="21552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834330" y="4308600"/>
            <a:ext cx="3157537" cy="21137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7538" y="2451"/>
            <a:ext cx="2835777" cy="6416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2830284" y="2451"/>
            <a:ext cx="0" cy="6430454"/>
          </a:xfrm>
          <a:prstGeom prst="line">
            <a:avLst/>
          </a:prstGeom>
          <a:ln w="6350">
            <a:solidFill>
              <a:srgbClr val="C6C9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104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8138" y="931863"/>
            <a:ext cx="2651125" cy="2692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59138" y="931863"/>
            <a:ext cx="2651125" cy="2692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0138" y="931863"/>
            <a:ext cx="2651125" cy="2692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31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1001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27295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3590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33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0072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0073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247572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247573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114143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14144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9144000" cy="77104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0" y="6022975"/>
            <a:ext cx="9144000" cy="39052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01639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40997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497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83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9067" y="1315311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25923" y="1315311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75000" y="3247456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0925" y="1904933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44065" y="1904933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56858" y="3837078"/>
            <a:ext cx="2878136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19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98988" y="1896973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44394" y="1896973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76212" y="3846731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421618" y="3846731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1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5974080"/>
            <a:ext cx="9141619" cy="42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5912028"/>
            <a:ext cx="9141619" cy="59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08355"/>
            <a:ext cx="7543800" cy="3328416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46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156253"/>
            <a:ext cx="7543800" cy="10668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240" cap="all" spc="187" baseline="0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05384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778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000" y="1323975"/>
            <a:ext cx="2576513" cy="44180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256643" y="1323975"/>
            <a:ext cx="2576513" cy="44180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005285" y="1323975"/>
            <a:ext cx="2576513" cy="44180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9145588" cy="7985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47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34975" y="879475"/>
            <a:ext cx="8264525" cy="36464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06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879475"/>
            <a:ext cx="9143999" cy="36464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284480"/>
            <a:ext cx="8839200" cy="640080"/>
          </a:xfrm>
        </p:spPr>
        <p:txBody>
          <a:bodyPr>
            <a:normAutofit/>
          </a:bodyPr>
          <a:lstStyle/>
          <a:p>
            <a:r>
              <a:rPr lang="en-US" sz="2053" dirty="0">
                <a:latin typeface="Arial" pitchFamily="34" charset="0"/>
                <a:cs typeface="Arial" pitchFamily="34" charset="0"/>
              </a:rPr>
              <a:t>VISION SUMMARY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457200" y="1180888"/>
            <a:ext cx="8229600" cy="4366472"/>
          </a:xfrm>
        </p:spPr>
        <p:txBody>
          <a:bodyPr>
            <a:normAutofit/>
          </a:bodyPr>
          <a:lstStyle/>
          <a:p>
            <a:r>
              <a:rPr lang="en-US" sz="1493" dirty="0">
                <a:latin typeface="Arial" pitchFamily="34" charset="0"/>
                <a:cs typeface="Arial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97265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397"/>
            <a:ext cx="7772400" cy="13720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27120"/>
            <a:ext cx="6400800" cy="1635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932594"/>
            <a:ext cx="2133600" cy="340783"/>
          </a:xfrm>
          <a:prstGeom prst="rect">
            <a:avLst/>
          </a:prstGeom>
        </p:spPr>
        <p:txBody>
          <a:bodyPr/>
          <a:lstStyle/>
          <a:p>
            <a:fld id="{B68A298C-1AD2-7344-908F-0E53381BF94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2594"/>
            <a:ext cx="2895600" cy="340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32594"/>
            <a:ext cx="2133600" cy="340783"/>
          </a:xfrm>
          <a:prstGeom prst="rect">
            <a:avLst/>
          </a:prstGeom>
        </p:spPr>
        <p:txBody>
          <a:bodyPr/>
          <a:lstStyle/>
          <a:p>
            <a:fld id="{A7435505-FFD9-6B41-9649-BD471F5F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5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4330" y="-8193"/>
            <a:ext cx="3157537" cy="21404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05790" y="2140404"/>
            <a:ext cx="3157537" cy="21552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834330" y="4308600"/>
            <a:ext cx="3157537" cy="21137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7538" y="2451"/>
            <a:ext cx="2835777" cy="6416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2830284" y="2451"/>
            <a:ext cx="0" cy="6430454"/>
          </a:xfrm>
          <a:prstGeom prst="line">
            <a:avLst/>
          </a:prstGeom>
          <a:ln w="6350">
            <a:solidFill>
              <a:srgbClr val="C6C9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992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8138" y="931863"/>
            <a:ext cx="2651125" cy="2692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59138" y="931863"/>
            <a:ext cx="2651125" cy="2692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0138" y="931863"/>
            <a:ext cx="2651125" cy="2692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13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1001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27295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3590" y="1115745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93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0072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0073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247572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247573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114143" y="1124816"/>
            <a:ext cx="2630676" cy="232839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14144" y="3462285"/>
            <a:ext cx="2630676" cy="22253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9144000" cy="77104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0" y="6022975"/>
            <a:ext cx="9144000" cy="39052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1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01639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40997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497" y="1113285"/>
            <a:ext cx="2637290" cy="234280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4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67497"/>
            <a:ext cx="7543800" cy="1354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722685"/>
            <a:ext cx="3703320" cy="375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722687"/>
            <a:ext cx="3703320" cy="375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71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9067" y="1315311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25923" y="1315311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75000" y="3247456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8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0925" y="1904933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44065" y="1904933"/>
            <a:ext cx="2836862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56858" y="3837078"/>
            <a:ext cx="2878136" cy="192307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10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98988" y="1896973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44394" y="1896973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76212" y="3846731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421618" y="3846731"/>
            <a:ext cx="2168153" cy="1940687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68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000" y="1323975"/>
            <a:ext cx="2576513" cy="44180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256643" y="1323975"/>
            <a:ext cx="2576513" cy="44180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005285" y="1323975"/>
            <a:ext cx="2576513" cy="44180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9145588" cy="7985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46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34975" y="879475"/>
            <a:ext cx="8264525" cy="36464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10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879475"/>
            <a:ext cx="9143999" cy="36464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1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67497"/>
            <a:ext cx="7543800" cy="1354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722982"/>
            <a:ext cx="3703320" cy="68719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67" b="0" cap="all" baseline="0">
                <a:solidFill>
                  <a:schemeClr val="tx2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410178"/>
            <a:ext cx="3703320" cy="3067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722982"/>
            <a:ext cx="3703320" cy="68719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867" b="0" cap="all" baseline="0">
                <a:solidFill>
                  <a:schemeClr val="tx2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410178"/>
            <a:ext cx="3703320" cy="3067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5974080"/>
            <a:ext cx="9141619" cy="42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5912028"/>
            <a:ext cx="9141619" cy="59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2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40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54735"/>
            <a:ext cx="2400300" cy="2133600"/>
          </a:xfrm>
        </p:spPr>
        <p:txBody>
          <a:bodyPr anchor="b">
            <a:normAutofit/>
          </a:bodyPr>
          <a:lstStyle>
            <a:lvl1pPr>
              <a:defRPr sz="33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682752"/>
            <a:ext cx="5009393" cy="490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731008"/>
            <a:ext cx="2400300" cy="315384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029134"/>
            <a:ext cx="1963883" cy="340783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029134"/>
            <a:ext cx="3486150" cy="34078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2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622800"/>
            <a:ext cx="9141619" cy="17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587404"/>
            <a:ext cx="9141619" cy="59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736592"/>
            <a:ext cx="7589520" cy="768096"/>
          </a:xfrm>
        </p:spPr>
        <p:txBody>
          <a:bodyPr tIns="0" bIns="0" anchor="b">
            <a:noAutofit/>
          </a:bodyPr>
          <a:lstStyle>
            <a:lvl1pPr>
              <a:defRPr sz="33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58740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987">
                <a:solidFill>
                  <a:schemeClr val="bg1"/>
                </a:solidFill>
              </a:defRPr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513222"/>
            <a:ext cx="7589520" cy="55473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560"/>
              </a:spcAft>
              <a:buNone/>
              <a:defRPr sz="1400">
                <a:solidFill>
                  <a:srgbClr val="FFFFFF"/>
                </a:solidFill>
              </a:defRPr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15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974080"/>
            <a:ext cx="9144001" cy="426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5912028"/>
            <a:ext cx="9144001" cy="615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67497"/>
            <a:ext cx="7543800" cy="1354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722685"/>
            <a:ext cx="7543801" cy="3755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029134"/>
            <a:ext cx="1854203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029134"/>
            <a:ext cx="3617103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029134"/>
            <a:ext cx="984019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621989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27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0" r:id="rId12"/>
    <p:sldLayoutId id="2147483669" r:id="rId13"/>
    <p:sldLayoutId id="2147483670" r:id="rId14"/>
    <p:sldLayoutId id="2147483667" r:id="rId15"/>
    <p:sldLayoutId id="2147483662" r:id="rId16"/>
    <p:sldLayoutId id="2147483666" r:id="rId17"/>
    <p:sldLayoutId id="2147483663" r:id="rId18"/>
    <p:sldLayoutId id="2147483668" r:id="rId19"/>
    <p:sldLayoutId id="2147483671" r:id="rId20"/>
  </p:sldLayoutIdLst>
  <p:txStyles>
    <p:titleStyle>
      <a:lvl1pPr algn="l" defTabSz="853410" rtl="0" eaLnBrk="1" latinLnBrk="0" hangingPunct="1">
        <a:lnSpc>
          <a:spcPct val="85000"/>
        </a:lnSpc>
        <a:spcBef>
          <a:spcPct val="0"/>
        </a:spcBef>
        <a:buNone/>
        <a:defRPr sz="4480" kern="1200" spc="-47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85341" indent="-85341" algn="l" defTabSz="853410" rtl="0" eaLnBrk="1" latinLnBrk="0" hangingPunct="1">
        <a:lnSpc>
          <a:spcPct val="90000"/>
        </a:lnSpc>
        <a:spcBef>
          <a:spcPts val="1120"/>
        </a:spcBef>
        <a:spcAft>
          <a:spcPts val="187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58432" indent="-17068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29114" indent="-17068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99796" indent="-17068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70478" indent="-17068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26630" indent="-21335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13290" indent="-21335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99950" indent="-21335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586610" indent="-213352" algn="l" defTabSz="853410" rtl="0" eaLnBrk="1" latinLnBrk="0" hangingPunct="1">
        <a:lnSpc>
          <a:spcPct val="90000"/>
        </a:lnSpc>
        <a:spcBef>
          <a:spcPts val="187"/>
        </a:spcBef>
        <a:spcAft>
          <a:spcPts val="373"/>
        </a:spcAft>
        <a:buClr>
          <a:schemeClr val="accent1"/>
        </a:buClr>
        <a:buFont typeface="Calibri" pitchFamily="34" charset="0"/>
        <a:buChar char="◦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96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arcyEHG@gmail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arcyEHG@gmail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6 at 2.34.04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8967" y="1665174"/>
            <a:ext cx="4715464" cy="262476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race-Hot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34" y="2581288"/>
            <a:ext cx="3344332" cy="8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4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0DC8B33C-69D1-439C-9990-E989A87B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67" y="1192335"/>
            <a:ext cx="3956123" cy="47512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September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– 9:30 HR Management: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213" dirty="0">
                <a:solidFill>
                  <a:schemeClr val="tx1"/>
                </a:solidFill>
              </a:rPr>
              <a:t>Disciplinary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213" dirty="0">
                <a:solidFill>
                  <a:schemeClr val="tx1"/>
                </a:solidFill>
              </a:rPr>
              <a:t>Promotion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213" dirty="0">
                <a:solidFill>
                  <a:schemeClr val="tx1"/>
                </a:solidFill>
              </a:rPr>
              <a:t>Performance review,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September 8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 – 9:30 Focus on Handbook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Reminder – August 25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 10:30 401K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By 9/30/2020 complete audit/completion of employee jackets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73091" lvl="1" indent="0">
              <a:buNone/>
            </a:pPr>
            <a:endParaRPr lang="en-US" sz="2213" dirty="0">
              <a:solidFill>
                <a:schemeClr val="tx1"/>
              </a:solidFill>
            </a:endParaRPr>
          </a:p>
        </p:txBody>
      </p:sp>
      <p:pic>
        <p:nvPicPr>
          <p:cNvPr id="4" name="Picture Placeholder 13" descr="Screen Shot 2018-11-16 at 4.17.32 PM.png">
            <a:extLst>
              <a:ext uri="{FF2B5EF4-FFF2-40B4-BE49-F238E27FC236}">
                <a16:creationId xmlns:a16="http://schemas.microsoft.com/office/drawing/2014/main" id="{1F5D10B0-FE8D-4DCC-B7E6-1F891DC16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14687" r="87" b="9547"/>
          <a:stretch/>
        </p:blipFill>
        <p:spPr>
          <a:xfrm>
            <a:off x="4807390" y="766825"/>
            <a:ext cx="4336610" cy="5633975"/>
          </a:xfrm>
          <a:prstGeom prst="rect">
            <a:avLst/>
          </a:prstGeom>
        </p:spPr>
      </p:pic>
      <p:pic>
        <p:nvPicPr>
          <p:cNvPr id="2" name="Picture Placeholder 10" descr="Screen Shot 2018-11-16 at 3.31.01 PM.png">
            <a:extLst>
              <a:ext uri="{FF2B5EF4-FFF2-40B4-BE49-F238E27FC236}">
                <a16:creationId xmlns:a16="http://schemas.microsoft.com/office/drawing/2014/main" id="{1CF9B8F0-0B41-4638-B19E-42EC6CA59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4D434-A9EA-43D8-8AFE-BC09D5A89869}"/>
              </a:ext>
            </a:extLst>
          </p:cNvPr>
          <p:cNvSpPr txBox="1"/>
          <p:nvPr/>
        </p:nvSpPr>
        <p:spPr>
          <a:xfrm>
            <a:off x="1034334" y="251294"/>
            <a:ext cx="71210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COMING UP……….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63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1-16 at 2.30.28 PM.png">
            <a:extLst>
              <a:ext uri="{FF2B5EF4-FFF2-40B4-BE49-F238E27FC236}">
                <a16:creationId xmlns:a16="http://schemas.microsoft.com/office/drawing/2014/main" id="{C721848C-469E-4908-804B-1F4C00B110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721" cy="644652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F7CCE-910E-4B7E-AB68-7802E3DE8B91}"/>
              </a:ext>
            </a:extLst>
          </p:cNvPr>
          <p:cNvSpPr txBox="1"/>
          <p:nvPr/>
        </p:nvSpPr>
        <p:spPr>
          <a:xfrm>
            <a:off x="1034334" y="251294"/>
            <a:ext cx="71210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FOUNDATIONS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D40AA-1FF0-400C-BCED-3B8193C43485}"/>
              </a:ext>
            </a:extLst>
          </p:cNvPr>
          <p:cNvSpPr txBox="1"/>
          <p:nvPr/>
        </p:nvSpPr>
        <p:spPr>
          <a:xfrm>
            <a:off x="471677" y="1225418"/>
            <a:ext cx="824636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If you are here now, you will be qualified to conduct the hiring and onboarding steps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Anybody not here, needs to go through a training with EHG before handling any aspects of hiring or onboarding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Employee jacket needs to be kept in locked file cabinet:</a:t>
            </a:r>
          </a:p>
          <a:p>
            <a:pPr marL="900973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Independence 2 locked drawers</a:t>
            </a:r>
          </a:p>
          <a:p>
            <a:pPr marL="900973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Territory 1 locked drawer/prep for 2</a:t>
            </a:r>
          </a:p>
          <a:p>
            <a:pPr marL="900973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Dundee 1 locked drawer</a:t>
            </a:r>
          </a:p>
          <a:p>
            <a:pPr marL="443773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Process outlined today will be used going forward for all new employees</a:t>
            </a:r>
          </a:p>
          <a:p>
            <a:pPr marL="27309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Audit existing jackets and complete any missing pieces</a:t>
            </a:r>
          </a:p>
          <a:p>
            <a:pPr marL="27309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Balancing crucial, concrete elements with need for flexibility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wee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1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9721" cy="6432904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4058" y="144275"/>
            <a:ext cx="777588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HIRING AND ONBOADING ROLES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B8D2EF-12F2-4040-9D79-C4556816B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9379" y="1181100"/>
            <a:ext cx="6545241" cy="43656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923212-7862-48E4-92C2-E3E84806BD4D}"/>
              </a:ext>
            </a:extLst>
          </p:cNvPr>
          <p:cNvSpPr txBox="1"/>
          <p:nvPr/>
        </p:nvSpPr>
        <p:spPr>
          <a:xfrm>
            <a:off x="303085" y="660219"/>
            <a:ext cx="1466661" cy="1200329"/>
          </a:xfrm>
          <a:prstGeom prst="rect">
            <a:avLst/>
          </a:prstGeom>
          <a:solidFill>
            <a:srgbClr val="2D4D5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/>
              </a:rPr>
              <a:t>Properties /Managers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DE333-4BCE-43AA-83B8-90823179C1BD}"/>
              </a:ext>
            </a:extLst>
          </p:cNvPr>
          <p:cNvSpPr txBox="1"/>
          <p:nvPr/>
        </p:nvSpPr>
        <p:spPr>
          <a:xfrm>
            <a:off x="289711" y="2073314"/>
            <a:ext cx="1466661" cy="1200329"/>
          </a:xfrm>
          <a:prstGeom prst="rect">
            <a:avLst/>
          </a:prstGeom>
          <a:solidFill>
            <a:srgbClr val="58423E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/>
              </a:rPr>
              <a:t>EHG (</a:t>
            </a:r>
            <a:r>
              <a:rPr lang="en-US" sz="16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Mark, Sondra, Marcy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D5929-B0EB-4817-BC2B-48E7D12072AA}"/>
              </a:ext>
            </a:extLst>
          </p:cNvPr>
          <p:cNvSpPr txBox="1"/>
          <p:nvPr/>
        </p:nvSpPr>
        <p:spPr>
          <a:xfrm>
            <a:off x="289711" y="3430161"/>
            <a:ext cx="1466661" cy="1188720"/>
          </a:xfrm>
          <a:prstGeom prst="rect">
            <a:avLst/>
          </a:prstGeom>
          <a:solidFill>
            <a:srgbClr val="AF5C37"/>
          </a:solidFill>
        </p:spPr>
        <p:txBody>
          <a:bodyPr wrap="square" tIns="246888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/>
              </a:rPr>
              <a:t>Xenium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9291F-8A31-4726-A7EC-B3D16B31AF9E}"/>
              </a:ext>
            </a:extLst>
          </p:cNvPr>
          <p:cNvSpPr/>
          <p:nvPr/>
        </p:nvSpPr>
        <p:spPr>
          <a:xfrm>
            <a:off x="1867759" y="679523"/>
            <a:ext cx="6986532" cy="1200329"/>
          </a:xfrm>
          <a:prstGeom prst="rect">
            <a:avLst/>
          </a:prstGeom>
          <a:solidFill>
            <a:srgbClr val="C6C9C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D1B66-135B-4208-8152-8B8255E9C1DC}"/>
              </a:ext>
            </a:extLst>
          </p:cNvPr>
          <p:cNvSpPr txBox="1"/>
          <p:nvPr/>
        </p:nvSpPr>
        <p:spPr>
          <a:xfrm>
            <a:off x="1913863" y="748842"/>
            <a:ext cx="688852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Make hiring decisions and communicate with new employees</a:t>
            </a:r>
          </a:p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Collect all paperwork and enter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employees in Prism</a:t>
            </a:r>
          </a:p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Store and securely maintain files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weetSansPro"/>
              <a:ea typeface="+mn-ea"/>
              <a:cs typeface="SweetSansPr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FE7268-EB2B-4C3C-8261-55C92D7F1997}"/>
              </a:ext>
            </a:extLst>
          </p:cNvPr>
          <p:cNvSpPr/>
          <p:nvPr/>
        </p:nvSpPr>
        <p:spPr>
          <a:xfrm>
            <a:off x="1867757" y="2073314"/>
            <a:ext cx="6986532" cy="1200329"/>
          </a:xfrm>
          <a:prstGeom prst="rect">
            <a:avLst/>
          </a:prstGeom>
          <a:solidFill>
            <a:srgbClr val="C6C9C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033DA-B331-4039-AB56-3485827D941D}"/>
              </a:ext>
            </a:extLst>
          </p:cNvPr>
          <p:cNvSpPr txBox="1"/>
          <p:nvPr/>
        </p:nvSpPr>
        <p:spPr>
          <a:xfrm>
            <a:off x="1901682" y="2087028"/>
            <a:ext cx="69865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Approval for new hire positions (during COVID)</a:t>
            </a:r>
          </a:p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Marcy point person for payroll and any onboarding issues</a:t>
            </a:r>
          </a:p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Marcy available for support for management and onboarding processes</a:t>
            </a:r>
          </a:p>
          <a:p>
            <a:pPr marL="213347" marR="0" lvl="0" indent="-21334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Need to b</a:t>
            </a: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e brought in for any issues related to harassment, hostile work environment, discrimination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34C42B-DC26-4DBB-A10A-3D9D343A509A}"/>
              </a:ext>
            </a:extLst>
          </p:cNvPr>
          <p:cNvSpPr/>
          <p:nvPr/>
        </p:nvSpPr>
        <p:spPr>
          <a:xfrm>
            <a:off x="1864858" y="3395707"/>
            <a:ext cx="6986532" cy="1200329"/>
          </a:xfrm>
          <a:prstGeom prst="rect">
            <a:avLst/>
          </a:prstGeom>
          <a:solidFill>
            <a:srgbClr val="C6C9C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8B97F-5BD1-44DA-8413-631FF01CD298}"/>
              </a:ext>
            </a:extLst>
          </p:cNvPr>
          <p:cNvSpPr txBox="1"/>
          <p:nvPr/>
        </p:nvSpPr>
        <p:spPr>
          <a:xfrm>
            <a:off x="1985935" y="3442463"/>
            <a:ext cx="3400877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Technical support for Prism –Danielle/Matt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Processing payroll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Provide regular management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training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Employee relations concerns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weetSansPro"/>
              <a:ea typeface="+mn-ea"/>
              <a:cs typeface="SweetSans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31B75-2CFB-40CC-9687-A06B4D306877}"/>
              </a:ext>
            </a:extLst>
          </p:cNvPr>
          <p:cNvSpPr/>
          <p:nvPr/>
        </p:nvSpPr>
        <p:spPr>
          <a:xfrm>
            <a:off x="1882848" y="4836254"/>
            <a:ext cx="6986532" cy="1200329"/>
          </a:xfrm>
          <a:prstGeom prst="rect">
            <a:avLst/>
          </a:prstGeom>
          <a:solidFill>
            <a:srgbClr val="C6C9C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063A5-6E1B-4BC8-A7E1-BCA994E48AC8}"/>
              </a:ext>
            </a:extLst>
          </p:cNvPr>
          <p:cNvSpPr txBox="1"/>
          <p:nvPr/>
        </p:nvSpPr>
        <p:spPr>
          <a:xfrm>
            <a:off x="1913863" y="5204611"/>
            <a:ext cx="6962170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"/>
                <a:ea typeface="+mn-ea"/>
                <a:cs typeface="Sweet Sans Pro" panose="02000000000000000000" pitchFamily="50" charset="0"/>
              </a:rPr>
              <a:t>No longer involved in any hiring, onboarding or HR processes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weet"/>
              <a:ea typeface="+mn-ea"/>
              <a:cs typeface="Sweet Sans Pro" panose="020000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5D2943-6F79-45E1-B88D-AC1812CC32B7}"/>
              </a:ext>
            </a:extLst>
          </p:cNvPr>
          <p:cNvSpPr txBox="1"/>
          <p:nvPr/>
        </p:nvSpPr>
        <p:spPr>
          <a:xfrm>
            <a:off x="289710" y="4831648"/>
            <a:ext cx="1466661" cy="1184940"/>
          </a:xfrm>
          <a:prstGeom prst="rect">
            <a:avLst/>
          </a:prstGeom>
          <a:solidFill>
            <a:srgbClr val="D6D2C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Fremont/ 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Tokola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420A5-5BA8-4232-89FE-719EB4F71ABE}"/>
              </a:ext>
            </a:extLst>
          </p:cNvPr>
          <p:cNvSpPr txBox="1"/>
          <p:nvPr/>
        </p:nvSpPr>
        <p:spPr>
          <a:xfrm>
            <a:off x="5198406" y="3460612"/>
            <a:ext cx="340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Job Description Development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Compliance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/Policy questions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weetSansPro"/>
                <a:cs typeface="SweetSansPro"/>
              </a:rPr>
              <a:t>Other Policy and Procedural Questions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weetSansPro"/>
                <a:ea typeface="+mn-ea"/>
                <a:cs typeface="SweetSansPro"/>
              </a:rPr>
              <a:t>Guidance for disciplinary/termination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weetSansPro"/>
              <a:ea typeface="+mn-ea"/>
              <a:cs typeface="SweetSansPro"/>
            </a:endParaRPr>
          </a:p>
        </p:txBody>
      </p:sp>
    </p:spTree>
    <p:extLst>
      <p:ext uri="{BB962C8B-B14F-4D97-AF65-F5344CB8AC3E}">
        <p14:creationId xmlns:p14="http://schemas.microsoft.com/office/powerpoint/2010/main" val="432609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0DC8B33C-69D1-439C-9990-E989A87B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4" y="969100"/>
            <a:ext cx="3905833" cy="5180405"/>
          </a:xfrm>
        </p:spPr>
        <p:txBody>
          <a:bodyPr>
            <a:normAutofit fontScale="92500"/>
          </a:bodyPr>
          <a:lstStyle/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EHG approves all new hires during COVID</a:t>
            </a:r>
          </a:p>
          <a:p>
            <a:pPr marL="730291" lvl="1" indent="-230188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613" dirty="0"/>
              <a:t>Email with position, PT/FT and proposed pay rate, reason for hire.</a:t>
            </a:r>
          </a:p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Recruitment </a:t>
            </a:r>
          </a:p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Collect and review applications – The application on file needs to be used</a:t>
            </a:r>
          </a:p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Conduct Interviews </a:t>
            </a:r>
          </a:p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References</a:t>
            </a:r>
          </a:p>
          <a:p>
            <a:pPr marL="627882" lvl="2" indent="-230188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427" dirty="0"/>
              <a:t>In lieu of background checks these are very important</a:t>
            </a:r>
          </a:p>
          <a:p>
            <a:pPr marL="627882" lvl="2" indent="-230188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427" dirty="0"/>
              <a:t>If at all possible, get a reference from a former supervisor</a:t>
            </a:r>
          </a:p>
          <a:p>
            <a:pPr marL="627882" lvl="2" indent="-230188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427" dirty="0"/>
              <a:t>References should be conducted by managers</a:t>
            </a:r>
          </a:p>
          <a:p>
            <a:pPr marL="627882" lvl="2" indent="-230188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427" dirty="0"/>
              <a:t>General reference questions in file</a:t>
            </a:r>
            <a:endParaRPr lang="en-US" sz="1800" dirty="0"/>
          </a:p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Prepare offer confirmation/notify EHG</a:t>
            </a:r>
          </a:p>
          <a:p>
            <a:pPr marL="457200" indent="-230188" algn="l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Set start date!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C35884-B1E3-4F9A-84CC-EE58EBE14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00"/>
          <a:stretch/>
        </p:blipFill>
        <p:spPr>
          <a:xfrm rot="5400000">
            <a:off x="4167849" y="1397492"/>
            <a:ext cx="5602289" cy="4404332"/>
          </a:xfrm>
          <a:prstGeom prst="rect">
            <a:avLst/>
          </a:prstGeom>
        </p:spPr>
      </p:pic>
      <p:pic>
        <p:nvPicPr>
          <p:cNvPr id="3" name="Picture Placeholder 10" descr="Screen Shot 2018-11-16 at 3.31.01 PM.png">
            <a:extLst>
              <a:ext uri="{FF2B5EF4-FFF2-40B4-BE49-F238E27FC236}">
                <a16:creationId xmlns:a16="http://schemas.microsoft.com/office/drawing/2014/main" id="{B943DFB3-306C-464E-ACB7-CFDD4C0ED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FF2A3-17E9-41BD-BBE8-6859FBBF321A}"/>
              </a:ext>
            </a:extLst>
          </p:cNvPr>
          <p:cNvSpPr txBox="1"/>
          <p:nvPr/>
        </p:nvSpPr>
        <p:spPr>
          <a:xfrm>
            <a:off x="1034334" y="251294"/>
            <a:ext cx="71210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HIRING PROCESS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7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0DC8B33C-69D1-439C-9990-E989A87B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84" y="851874"/>
            <a:ext cx="3983123" cy="5297632"/>
          </a:xfrm>
        </p:spPr>
        <p:txBody>
          <a:bodyPr>
            <a:noAutofit/>
          </a:bodyPr>
          <a:lstStyle/>
          <a:p>
            <a:pPr marL="22701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57250" algn="l"/>
              </a:tabLst>
            </a:pPr>
            <a:r>
              <a:rPr lang="en-US" sz="1600" b="1" dirty="0"/>
              <a:t>Don’ts:</a:t>
            </a:r>
          </a:p>
          <a:p>
            <a:pPr marL="22701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57250" algn="l"/>
              </a:tabLst>
            </a:pPr>
            <a:endParaRPr lang="en-US" sz="1600" dirty="0"/>
          </a:p>
          <a:p>
            <a:pPr marL="62706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Ask questions, talk about, include info in your notes about: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Race/ethnicity/national origin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Sex/Gender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Religion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Citizenship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Maiden Name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Military Discharge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Arrest Record/Criminal Record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Age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Marital/Relationship status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Sexual Orientation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Disability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Workers’ Comp History</a:t>
            </a:r>
          </a:p>
          <a:p>
            <a:pPr marL="900154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Salary History</a:t>
            </a:r>
          </a:p>
          <a:p>
            <a:pPr marL="62706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Ask for, or take a picture of the applicant</a:t>
            </a:r>
          </a:p>
          <a:p>
            <a:pPr marL="62706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Say “off the record”, then ask a question</a:t>
            </a:r>
          </a:p>
          <a:p>
            <a:pPr marL="627063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Encourage/try to get the applicant to say negative things about current/former company or boss</a:t>
            </a:r>
          </a:p>
        </p:txBody>
      </p:sp>
      <p:pic>
        <p:nvPicPr>
          <p:cNvPr id="3" name="Picture Placeholder 10" descr="Screen Shot 2018-11-16 at 3.31.01 PM.png">
            <a:extLst>
              <a:ext uri="{FF2B5EF4-FFF2-40B4-BE49-F238E27FC236}">
                <a16:creationId xmlns:a16="http://schemas.microsoft.com/office/drawing/2014/main" id="{B943DFB3-306C-464E-ACB7-CFDD4C0E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FF2A3-17E9-41BD-BBE8-6859FBBF321A}"/>
              </a:ext>
            </a:extLst>
          </p:cNvPr>
          <p:cNvSpPr txBox="1"/>
          <p:nvPr/>
        </p:nvSpPr>
        <p:spPr>
          <a:xfrm>
            <a:off x="1034334" y="251294"/>
            <a:ext cx="71210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HIRING DOS AND DONTS</a:t>
            </a:r>
          </a:p>
        </p:txBody>
      </p:sp>
      <p:sp>
        <p:nvSpPr>
          <p:cNvPr id="6" name="Subtitle 9">
            <a:extLst>
              <a:ext uri="{FF2B5EF4-FFF2-40B4-BE49-F238E27FC236}">
                <a16:creationId xmlns:a16="http://schemas.microsoft.com/office/drawing/2014/main" id="{CAAB3324-0D99-4B0C-A195-BD67D69CFE4E}"/>
              </a:ext>
            </a:extLst>
          </p:cNvPr>
          <p:cNvSpPr txBox="1">
            <a:spLocks/>
          </p:cNvSpPr>
          <p:nvPr/>
        </p:nvSpPr>
        <p:spPr>
          <a:xfrm>
            <a:off x="4807795" y="976405"/>
            <a:ext cx="3874478" cy="5180405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85341" indent="-85341" algn="l" defTabSz="853410" rtl="0" eaLnBrk="1" latinLnBrk="0" hangingPunct="1">
              <a:lnSpc>
                <a:spcPct val="90000"/>
              </a:lnSpc>
              <a:spcBef>
                <a:spcPts val="1120"/>
              </a:spcBef>
              <a:spcAft>
                <a:spcPts val="187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432" indent="-17068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68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29114" indent="-17068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99796" indent="-17068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70478" indent="-17068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26630" indent="-21335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13290" indent="-21335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399950" indent="-21335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6610" indent="-213352" algn="l" defTabSz="853410" rtl="0" eaLnBrk="1" latinLnBrk="0" hangingPunct="1">
              <a:lnSpc>
                <a:spcPct val="90000"/>
              </a:lnSpc>
              <a:spcBef>
                <a:spcPts val="187"/>
              </a:spcBef>
              <a:spcAft>
                <a:spcPts val="373"/>
              </a:spcAft>
              <a:buClr>
                <a:schemeClr val="accent1"/>
              </a:buClr>
              <a:buFont typeface="Calibri" pitchFamily="34" charset="0"/>
              <a:buChar char="◦"/>
              <a:defRPr sz="130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2" indent="0">
              <a:buFont typeface="Calibri" panose="020F0502020204030204" pitchFamily="34" charset="0"/>
              <a:buNone/>
              <a:tabLst>
                <a:tab pos="857250" algn="l"/>
              </a:tabLst>
            </a:pPr>
            <a:r>
              <a:rPr lang="en-US" sz="1800" b="1" dirty="0"/>
              <a:t>Dos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Deflect/return to job duties if any of the Don’ts are brought up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Use application on file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Use the general questions and references on file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Get assistance from EHG, fellow managers, Xenium as needed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Be warm and friendly, put them at ease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Remain objective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Maintain confidentiality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Track questions and schedule while interviewing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Be present in the interview – not on phone, etc.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If relevant, do a skills demonstration</a:t>
            </a:r>
          </a:p>
          <a:p>
            <a:pPr marL="512762" indent="-285750">
              <a:buFont typeface="Arial" panose="020B0604020202020204" pitchFamily="34" charset="0"/>
              <a:buChar char="•"/>
              <a:tabLst>
                <a:tab pos="857250" algn="l"/>
              </a:tabLst>
            </a:pPr>
            <a:r>
              <a:rPr lang="en-US" sz="1800" dirty="0"/>
              <a:t>Conduct background checks</a:t>
            </a:r>
          </a:p>
          <a:p>
            <a:pPr marL="227012" indent="0">
              <a:buFont typeface="Calibri" panose="020F0502020204030204" pitchFamily="34" charset="0"/>
              <a:buNone/>
              <a:tabLst>
                <a:tab pos="857250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5058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0DC8B33C-69D1-439C-9990-E989A87B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30" y="1212922"/>
            <a:ext cx="3905833" cy="468373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Employee’s 1</a:t>
            </a:r>
            <a:r>
              <a:rPr lang="en-US" sz="2800" baseline="30000" dirty="0"/>
              <a:t>st</a:t>
            </a:r>
            <a:r>
              <a:rPr lang="en-US" sz="2800" dirty="0"/>
              <a:t> day: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Employee offer confirmation that employee signs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Employee checklist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Employee jacket - Keep on file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Prism entry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Forms provided to the employee (electronic or paper)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Culture and information shared</a:t>
            </a:r>
          </a:p>
          <a:p>
            <a:pPr marL="730291" lvl="1" indent="-457200">
              <a:buFont typeface="Arial" panose="020B0604020202020204" pitchFamily="34" charset="0"/>
              <a:buChar char="•"/>
            </a:pPr>
            <a:r>
              <a:rPr lang="en-US" sz="2613" dirty="0"/>
              <a:t>Any specific licenses that need to be “on file” (OLCC, food handlers,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Regular electronic access to files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Placeholder 10" descr="Screen Shot 2018-11-16 at 3.31.01 PM.png">
            <a:extLst>
              <a:ext uri="{FF2B5EF4-FFF2-40B4-BE49-F238E27FC236}">
                <a16:creationId xmlns:a16="http://schemas.microsoft.com/office/drawing/2014/main" id="{B943DFB3-306C-464E-ACB7-CFDD4C0E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FF2A3-17E9-41BD-BBE8-6859FBBF321A}"/>
              </a:ext>
            </a:extLst>
          </p:cNvPr>
          <p:cNvSpPr txBox="1"/>
          <p:nvPr/>
        </p:nvSpPr>
        <p:spPr>
          <a:xfrm>
            <a:off x="1034334" y="251294"/>
            <a:ext cx="71210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ONBOARDING PROCESS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  <p:pic>
        <p:nvPicPr>
          <p:cNvPr id="4" name="Picture Placeholder 13" descr="Screen Shot 2018-11-16 at 5.35.11 PM.png">
            <a:extLst>
              <a:ext uri="{FF2B5EF4-FFF2-40B4-BE49-F238E27FC236}">
                <a16:creationId xmlns:a16="http://schemas.microsoft.com/office/drawing/2014/main" id="{A5334AB3-FC1A-40E4-961B-C80A3A658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r="33857"/>
          <a:stretch/>
        </p:blipFill>
        <p:spPr>
          <a:xfrm>
            <a:off x="4253615" y="798513"/>
            <a:ext cx="4890386" cy="5602287"/>
          </a:xfrm>
          <a:prstGeom prst="rect">
            <a:avLst/>
          </a:prstGeom>
        </p:spPr>
      </p:pic>
      <p:pic>
        <p:nvPicPr>
          <p:cNvPr id="7" name="Picture 2" descr="Amazon.com: Oregon Evergreen License Plate: Automotive">
            <a:extLst>
              <a:ext uri="{FF2B5EF4-FFF2-40B4-BE49-F238E27FC236}">
                <a16:creationId xmlns:a16="http://schemas.microsoft.com/office/drawing/2014/main" id="{20D5CE60-0353-4A6B-B2D2-8D0D750A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037" y="4340331"/>
            <a:ext cx="1436811" cy="7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5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6 at 2.34.04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7" y="0"/>
            <a:ext cx="9144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32DA8-0D8C-4A1B-82CA-BAA9F71E4128}"/>
              </a:ext>
            </a:extLst>
          </p:cNvPr>
          <p:cNvSpPr txBox="1"/>
          <p:nvPr/>
        </p:nvSpPr>
        <p:spPr>
          <a:xfrm>
            <a:off x="1741132" y="2831068"/>
            <a:ext cx="566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Sweet Sans Pro" panose="02000000000000000000" pitchFamily="50" charset="0"/>
                <a:cs typeface="Sweet Sans Pro" panose="02000000000000000000" pitchFamily="50" charset="0"/>
              </a:rPr>
              <a:t>FORMS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eet Sans Pro" panose="02000000000000000000" pitchFamily="50" charset="0"/>
                <a:ea typeface="+mn-ea"/>
                <a:cs typeface="Sweet Sans Pro" panose="02000000000000000000" pitchFamily="50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8703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 descr="Screen Shot 2018-11-16 at 3.31.01 PM.png">
            <a:extLst>
              <a:ext uri="{FF2B5EF4-FFF2-40B4-BE49-F238E27FC236}">
                <a16:creationId xmlns:a16="http://schemas.microsoft.com/office/drawing/2014/main" id="{A6130905-8488-4532-BB82-88950A8D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D4539-67B7-4885-9B89-F86F98A76897}"/>
              </a:ext>
            </a:extLst>
          </p:cNvPr>
          <p:cNvSpPr txBox="1"/>
          <p:nvPr/>
        </p:nvSpPr>
        <p:spPr>
          <a:xfrm>
            <a:off x="2012391" y="176118"/>
            <a:ext cx="51176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AGENDA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0569C831-E9E5-4B6A-913B-37F740778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220" y="1170433"/>
            <a:ext cx="3698231" cy="505425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Intros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Marcy intro/role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Hiring Process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New Employee Onboarding</a:t>
            </a:r>
          </a:p>
          <a:p>
            <a:pPr marL="920750" lvl="1" indent="-463550" algn="l">
              <a:buFont typeface="Arial" panose="020B0604020202020204" pitchFamily="34" charset="0"/>
              <a:buChar char="•"/>
            </a:pPr>
            <a:r>
              <a:rPr lang="en-US" sz="2213" dirty="0">
                <a:solidFill>
                  <a:schemeClr val="tx1"/>
                </a:solidFill>
              </a:rPr>
              <a:t>Roles</a:t>
            </a:r>
          </a:p>
          <a:p>
            <a:pPr marL="920750" lvl="1" indent="-463550" algn="l">
              <a:buFont typeface="Arial" panose="020B0604020202020204" pitchFamily="34" charset="0"/>
              <a:buChar char="•"/>
            </a:pPr>
            <a:r>
              <a:rPr lang="en-US" sz="2213" dirty="0">
                <a:solidFill>
                  <a:schemeClr val="tx1"/>
                </a:solidFill>
              </a:rPr>
              <a:t>Steps</a:t>
            </a:r>
          </a:p>
          <a:p>
            <a:pPr marL="920750" lvl="1" indent="-463550" algn="l">
              <a:buFont typeface="Arial" panose="020B0604020202020204" pitchFamily="34" charset="0"/>
              <a:buChar char="•"/>
            </a:pPr>
            <a:r>
              <a:rPr lang="en-US" sz="2213" dirty="0">
                <a:solidFill>
                  <a:schemeClr val="tx1"/>
                </a:solidFill>
              </a:rPr>
              <a:t>Forms</a:t>
            </a:r>
          </a:p>
          <a:p>
            <a:pPr marL="463550" indent="-463550" algn="l">
              <a:buFont typeface="Arial" panose="020B0604020202020204" pitchFamily="34" charset="0"/>
              <a:buChar char="•"/>
            </a:pPr>
            <a:r>
              <a:rPr lang="en-US" sz="2613" dirty="0">
                <a:solidFill>
                  <a:schemeClr val="tx1"/>
                </a:solidFill>
              </a:rPr>
              <a:t>Next steps </a:t>
            </a:r>
          </a:p>
          <a:p>
            <a:pPr marL="463550" indent="-463550">
              <a:buFont typeface="Arial" panose="020B0604020202020204" pitchFamily="34" charset="0"/>
              <a:buChar char="•"/>
            </a:pPr>
            <a:endParaRPr lang="en-US" sz="2613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143F1-0264-46B3-B961-859B9083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354" y="793089"/>
            <a:ext cx="3985646" cy="56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6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240D30C-6CA1-41CA-8B8D-DA529ACAB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3" r="2975" b="16670"/>
          <a:stretch/>
        </p:blipFill>
        <p:spPr>
          <a:xfrm>
            <a:off x="465130" y="1449071"/>
            <a:ext cx="3235468" cy="1950949"/>
          </a:xfrm>
          <a:prstGeom prst="rect">
            <a:avLst/>
          </a:prstGeom>
        </p:spPr>
      </p:pic>
      <p:pic>
        <p:nvPicPr>
          <p:cNvPr id="8" name="Picture Placeholder 10" descr="Screen Shot 2018-11-16 at 3.31.01 PM.png">
            <a:extLst>
              <a:ext uri="{FF2B5EF4-FFF2-40B4-BE49-F238E27FC236}">
                <a16:creationId xmlns:a16="http://schemas.microsoft.com/office/drawing/2014/main" id="{A6130905-8488-4532-BB82-88950A8DB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D4539-67B7-4885-9B89-F86F98A76897}"/>
              </a:ext>
            </a:extLst>
          </p:cNvPr>
          <p:cNvSpPr txBox="1"/>
          <p:nvPr/>
        </p:nvSpPr>
        <p:spPr>
          <a:xfrm>
            <a:off x="2012391" y="119019"/>
            <a:ext cx="51176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INTROS AND </a:t>
            </a: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WARM UPS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0D09A-7EDE-4677-8D8D-29482F219CA6}"/>
              </a:ext>
            </a:extLst>
          </p:cNvPr>
          <p:cNvSpPr txBox="1"/>
          <p:nvPr/>
        </p:nvSpPr>
        <p:spPr>
          <a:xfrm>
            <a:off x="187323" y="803308"/>
            <a:ext cx="8386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 you for your leadership, endurance and buoyancy during challenging times!</a:t>
            </a:r>
          </a:p>
          <a:p>
            <a:pPr algn="ctr"/>
            <a:r>
              <a:rPr lang="en-US" dirty="0"/>
              <a:t>Congratulations on steady gains and phenomenal customer response!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CB8BC-EA05-4A09-90A7-CC95D40E0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7" r="5739"/>
          <a:stretch/>
        </p:blipFill>
        <p:spPr>
          <a:xfrm>
            <a:off x="561315" y="3503690"/>
            <a:ext cx="2249638" cy="2778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CFA4F-AD55-4629-99F9-B78CF7492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40" b="5022"/>
          <a:stretch/>
        </p:blipFill>
        <p:spPr>
          <a:xfrm rot="5400000">
            <a:off x="2487148" y="3982862"/>
            <a:ext cx="2778091" cy="1819747"/>
          </a:xfrm>
          <a:prstGeom prst="rect">
            <a:avLst/>
          </a:prstGeom>
        </p:spPr>
      </p:pic>
      <p:pic>
        <p:nvPicPr>
          <p:cNvPr id="10" name="Picture Placeholder 23">
            <a:extLst>
              <a:ext uri="{FF2B5EF4-FFF2-40B4-BE49-F238E27FC236}">
                <a16:creationId xmlns:a16="http://schemas.microsoft.com/office/drawing/2014/main" id="{D8CE9EB6-02EB-47FE-B027-C09D2804F1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409" b="27409"/>
          <a:stretch>
            <a:fillRect/>
          </a:stretch>
        </p:blipFill>
        <p:spPr>
          <a:xfrm>
            <a:off x="5871537" y="1458496"/>
            <a:ext cx="2786345" cy="1888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71547-FBC0-4654-838B-5707F39E40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490"/>
          <a:stretch/>
        </p:blipFill>
        <p:spPr>
          <a:xfrm>
            <a:off x="6954382" y="3503690"/>
            <a:ext cx="1819747" cy="2788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95152-EB4D-46C2-9C7A-64546260E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024" y="1449071"/>
            <a:ext cx="1902086" cy="19053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F52A1E-BE05-4F1F-93DC-D0C8A59D0A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350"/>
          <a:stretch/>
        </p:blipFill>
        <p:spPr>
          <a:xfrm>
            <a:off x="4941434" y="3493718"/>
            <a:ext cx="1819747" cy="27880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A74B30-FD6F-4A63-B6A5-5857B5980618}"/>
              </a:ext>
            </a:extLst>
          </p:cNvPr>
          <p:cNvSpPr/>
          <p:nvPr/>
        </p:nvSpPr>
        <p:spPr>
          <a:xfrm>
            <a:off x="2293737" y="2444788"/>
            <a:ext cx="40393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A-Team</a:t>
            </a:r>
          </a:p>
        </p:txBody>
      </p:sp>
    </p:spTree>
    <p:extLst>
      <p:ext uri="{BB962C8B-B14F-4D97-AF65-F5344CB8AC3E}">
        <p14:creationId xmlns:p14="http://schemas.microsoft.com/office/powerpoint/2010/main" val="19880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1-16 at 2.30.28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721" cy="644652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71C4DA-4015-4357-9085-0C288EBF0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" y="1090612"/>
            <a:ext cx="76485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7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1-16 at 2.30.28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721" cy="644652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CA6C9-6CBE-46A5-829C-2668DE5A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1181100"/>
            <a:ext cx="77057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1-16 at 2.30.28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721" cy="644652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9FE9D-75A2-413F-834B-DB182C01F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1" y="994506"/>
            <a:ext cx="5238750" cy="212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F8C2E-1907-4E2E-ADED-18D3F36A9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342" y="2836737"/>
            <a:ext cx="5295900" cy="127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91B74-D88B-4874-AABF-4692EAA57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61" y="4043255"/>
            <a:ext cx="5486400" cy="198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A0241-032D-405D-9A6E-EE5CB67E8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518" y="267628"/>
            <a:ext cx="51911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0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 descr="Screen Shot 2018-11-16 at 3.31.01 PM.png">
            <a:extLst>
              <a:ext uri="{FF2B5EF4-FFF2-40B4-BE49-F238E27FC236}">
                <a16:creationId xmlns:a16="http://schemas.microsoft.com/office/drawing/2014/main" id="{A6130905-8488-4532-BB82-88950A8D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D4539-67B7-4885-9B89-F86F98A76897}"/>
              </a:ext>
            </a:extLst>
          </p:cNvPr>
          <p:cNvSpPr txBox="1"/>
          <p:nvPr/>
        </p:nvSpPr>
        <p:spPr>
          <a:xfrm>
            <a:off x="2012391" y="119019"/>
            <a:ext cx="51176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INTROS AND </a:t>
            </a: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WARM UPS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1661E-C851-433B-ACC5-BABEB6A83DEC}"/>
              </a:ext>
            </a:extLst>
          </p:cNvPr>
          <p:cNvSpPr txBox="1"/>
          <p:nvPr/>
        </p:nvSpPr>
        <p:spPr>
          <a:xfrm>
            <a:off x="271604" y="917532"/>
            <a:ext cx="35217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One thing you are most proud of since February </a:t>
            </a:r>
          </a:p>
          <a:p>
            <a:endParaRPr lang="en-US" dirty="0"/>
          </a:p>
          <a:p>
            <a:r>
              <a:rPr lang="en-US" dirty="0"/>
              <a:t>2) A goal in the next month</a:t>
            </a:r>
          </a:p>
          <a:p>
            <a:endParaRPr lang="en-US" dirty="0"/>
          </a:p>
          <a:p>
            <a:r>
              <a:rPr lang="en-US" dirty="0"/>
              <a:t>3) Something you’ve learned or a way in which you’ve adapted from COVID that you will carry forward.</a:t>
            </a:r>
          </a:p>
          <a:p>
            <a:endParaRPr lang="en-US" dirty="0"/>
          </a:p>
          <a:p>
            <a:r>
              <a:rPr lang="en-US" dirty="0"/>
              <a:t>3) If your team had a mascot, what would it be.</a:t>
            </a:r>
          </a:p>
          <a:p>
            <a:endParaRPr lang="en-US" dirty="0"/>
          </a:p>
          <a:p>
            <a:r>
              <a:rPr lang="en-US" dirty="0"/>
              <a:t>4) When was the last time you laughed really hard?</a:t>
            </a:r>
          </a:p>
          <a:p>
            <a:endParaRPr lang="en-US" dirty="0"/>
          </a:p>
          <a:p>
            <a:r>
              <a:rPr lang="en-US" dirty="0"/>
              <a:t>5)Your most used Emoji</a:t>
            </a:r>
          </a:p>
          <a:p>
            <a:endParaRPr lang="en-US" dirty="0"/>
          </a:p>
          <a:p>
            <a:r>
              <a:rPr lang="en-US" dirty="0"/>
              <a:t>6) Your favorite dish to prepare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638868-6CD7-4087-9B58-237629250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0" r="22362"/>
          <a:stretch/>
        </p:blipFill>
        <p:spPr>
          <a:xfrm>
            <a:off x="4137433" y="798514"/>
            <a:ext cx="5006567" cy="56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 descr="Screen Shot 2018-11-16 at 3.31.01 PM.png">
            <a:extLst>
              <a:ext uri="{FF2B5EF4-FFF2-40B4-BE49-F238E27FC236}">
                <a16:creationId xmlns:a16="http://schemas.microsoft.com/office/drawing/2014/main" id="{A6130905-8488-4532-BB82-88950A8D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D4539-67B7-4885-9B89-F86F98A76897}"/>
              </a:ext>
            </a:extLst>
          </p:cNvPr>
          <p:cNvSpPr txBox="1"/>
          <p:nvPr/>
        </p:nvSpPr>
        <p:spPr>
          <a:xfrm>
            <a:off x="2012391" y="119019"/>
            <a:ext cx="51176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INTROS AND </a:t>
            </a: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WARM UPS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0D09A-7EDE-4677-8D8D-29482F219CA6}"/>
              </a:ext>
            </a:extLst>
          </p:cNvPr>
          <p:cNvSpPr txBox="1"/>
          <p:nvPr/>
        </p:nvSpPr>
        <p:spPr>
          <a:xfrm>
            <a:off x="386499" y="955935"/>
            <a:ext cx="41855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Marcy </a:t>
            </a:r>
            <a:r>
              <a:rPr lang="en-US" dirty="0" err="1"/>
              <a:t>Mee</a:t>
            </a:r>
            <a:r>
              <a:rPr lang="en-US" dirty="0"/>
              <a:t> – Manager of HR and Staff Development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Marcy, integral part of HR and Payroll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Rich management and HR experience, is a resource to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join for onboarding, may contact you for annual calendar reviews,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marcyEHG@gmail.com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503-449-2436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Monday – Wednesday “Office Hours”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emergency contact Mark or Sondra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37FF-99D4-49E6-9558-C9F711706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54"/>
          <a:stretch/>
        </p:blipFill>
        <p:spPr>
          <a:xfrm>
            <a:off x="4779974" y="798513"/>
            <a:ext cx="4291598" cy="5602287"/>
          </a:xfrm>
          <a:prstGeom prst="rect">
            <a:avLst/>
          </a:prstGeom>
        </p:spPr>
      </p:pic>
      <p:pic>
        <p:nvPicPr>
          <p:cNvPr id="12" name="Picture Placeholder 13">
            <a:extLst>
              <a:ext uri="{FF2B5EF4-FFF2-40B4-BE49-F238E27FC236}">
                <a16:creationId xmlns:a16="http://schemas.microsoft.com/office/drawing/2014/main" id="{3917C600-8115-4E6A-B61E-E4BF09E6B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3" r="22113" b="9391"/>
          <a:stretch/>
        </p:blipFill>
        <p:spPr>
          <a:xfrm>
            <a:off x="4678097" y="798512"/>
            <a:ext cx="4465903" cy="5602288"/>
          </a:xfrm>
          <a:prstGeom prst="rect">
            <a:avLst/>
          </a:prstGeom>
        </p:spPr>
      </p:pic>
      <p:pic>
        <p:nvPicPr>
          <p:cNvPr id="13" name="Picture Placeholder 17">
            <a:extLst>
              <a:ext uri="{FF2B5EF4-FFF2-40B4-BE49-F238E27FC236}">
                <a16:creationId xmlns:a16="http://schemas.microsoft.com/office/drawing/2014/main" id="{0A4CA3B1-D594-4528-91A0-2D9C0AE659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65" t="1954" r="20665"/>
          <a:stretch/>
        </p:blipFill>
        <p:spPr>
          <a:xfrm>
            <a:off x="4678097" y="798511"/>
            <a:ext cx="4469803" cy="56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2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 descr="Screen Shot 2018-11-16 at 3.31.01 PM.png">
            <a:extLst>
              <a:ext uri="{FF2B5EF4-FFF2-40B4-BE49-F238E27FC236}">
                <a16:creationId xmlns:a16="http://schemas.microsoft.com/office/drawing/2014/main" id="{A6130905-8488-4532-BB82-88950A8D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>
            <a:fillRect/>
          </a:stretch>
        </p:blipFill>
        <p:spPr>
          <a:xfrm>
            <a:off x="-1588" y="0"/>
            <a:ext cx="9145588" cy="79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D4539-67B7-4885-9B89-F86F98A76897}"/>
              </a:ext>
            </a:extLst>
          </p:cNvPr>
          <p:cNvSpPr txBox="1"/>
          <p:nvPr/>
        </p:nvSpPr>
        <p:spPr>
          <a:xfrm>
            <a:off x="2012391" y="119019"/>
            <a:ext cx="51176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210" normalizeH="0" baseline="0" noProof="0" dirty="0">
                <a:ln>
                  <a:noFill/>
                </a:ln>
                <a:solidFill>
                  <a:srgbClr val="C6C9CB"/>
                </a:solidFill>
                <a:effectLst/>
                <a:uLnTx/>
                <a:uFillTx/>
                <a:latin typeface="DeSotoW00-Black"/>
                <a:ea typeface="+mn-ea"/>
                <a:cs typeface="+mn-cs"/>
              </a:rPr>
              <a:t>INTROS AND </a:t>
            </a:r>
            <a:r>
              <a:rPr lang="en-US" sz="2300" spc="210" dirty="0">
                <a:solidFill>
                  <a:srgbClr val="C6C9CB"/>
                </a:solidFill>
                <a:latin typeface="DeSotoW00-Black"/>
              </a:rPr>
              <a:t>WARM UPS</a:t>
            </a:r>
            <a:endParaRPr kumimoji="0" lang="en-US" sz="2300" b="0" i="0" u="none" strike="noStrike" kern="1200" cap="none" spc="210" normalizeH="0" baseline="0" noProof="0" dirty="0">
              <a:ln>
                <a:noFill/>
              </a:ln>
              <a:solidFill>
                <a:srgbClr val="C6C9CB"/>
              </a:solidFill>
              <a:effectLst/>
              <a:uLnTx/>
              <a:uFillTx/>
              <a:latin typeface="DeSotoW00-Blac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0D09A-7EDE-4677-8D8D-29482F219CA6}"/>
              </a:ext>
            </a:extLst>
          </p:cNvPr>
          <p:cNvSpPr txBox="1"/>
          <p:nvPr/>
        </p:nvSpPr>
        <p:spPr>
          <a:xfrm>
            <a:off x="386499" y="955935"/>
            <a:ext cx="41855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Marcy </a:t>
            </a:r>
            <a:r>
              <a:rPr lang="en-US" dirty="0" err="1"/>
              <a:t>Mee</a:t>
            </a:r>
            <a:r>
              <a:rPr lang="en-US" dirty="0"/>
              <a:t> – Manager of HR and Staff Development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Marcy, integral part of HR and Payroll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Rich management and HR experience, is a resource to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join for onboarding, may contact you for annual calendar reviews,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marcyEHG@gmail.com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503-449-2436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Monday – Wednesday “Office Hours”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emergency contact Mark or Sondra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37FF-99D4-49E6-9558-C9F711706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54"/>
          <a:stretch/>
        </p:blipFill>
        <p:spPr>
          <a:xfrm>
            <a:off x="4779974" y="798513"/>
            <a:ext cx="4291598" cy="5602287"/>
          </a:xfrm>
          <a:prstGeom prst="rect">
            <a:avLst/>
          </a:prstGeom>
        </p:spPr>
      </p:pic>
      <p:pic>
        <p:nvPicPr>
          <p:cNvPr id="12" name="Picture Placeholder 13">
            <a:extLst>
              <a:ext uri="{FF2B5EF4-FFF2-40B4-BE49-F238E27FC236}">
                <a16:creationId xmlns:a16="http://schemas.microsoft.com/office/drawing/2014/main" id="{3917C600-8115-4E6A-B61E-E4BF09E6B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3" r="22113" b="9391"/>
          <a:stretch/>
        </p:blipFill>
        <p:spPr>
          <a:xfrm>
            <a:off x="4678097" y="798512"/>
            <a:ext cx="4465903" cy="56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464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49717</TotalTime>
  <Words>843</Words>
  <Application>Microsoft Office PowerPoint</Application>
  <PresentationFormat>Custom</PresentationFormat>
  <Paragraphs>153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DeSotoW00-Black</vt:lpstr>
      <vt:lpstr>Sweet</vt:lpstr>
      <vt:lpstr>Sweet Sans Pro</vt:lpstr>
      <vt:lpstr>SweetSansPro</vt:lpstr>
      <vt:lpstr>Retrospect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Riff Raff</dc:creator>
  <cp:lastModifiedBy>Sondra Storm</cp:lastModifiedBy>
  <cp:revision>257</cp:revision>
  <dcterms:created xsi:type="dcterms:W3CDTF">2018-11-16T19:37:04Z</dcterms:created>
  <dcterms:modified xsi:type="dcterms:W3CDTF">2020-08-24T01:54:51Z</dcterms:modified>
</cp:coreProperties>
</file>